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0" r:id="rId7"/>
    <p:sldId id="261"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F44208B8-D287-4321-9AC1-991435273DC3}" type="datetimeFigureOut">
              <a:rPr lang="en-US" smtClean="0"/>
              <a:pPr/>
              <a:t>5/12/2010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B7C6871-7EF1-4D79-9222-90487780D6ED}" type="slidenum">
              <a:rPr lang="en-AU" smtClean="0"/>
              <a:pPr/>
              <a:t>‹#›</a:t>
            </a:fld>
            <a:endParaRPr lang="en-AU"/>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4208B8-D287-4321-9AC1-991435273DC3}" type="datetimeFigureOut">
              <a:rPr lang="en-US" smtClean="0"/>
              <a:pPr/>
              <a:t>5/12/2010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B7C6871-7EF1-4D79-9222-90487780D6ED}"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4208B8-D287-4321-9AC1-991435273DC3}" type="datetimeFigureOut">
              <a:rPr lang="en-US" smtClean="0"/>
              <a:pPr/>
              <a:t>5/12/2010</a:t>
            </a:fld>
            <a:endParaRPr lang="en-AU"/>
          </a:p>
        </p:txBody>
      </p:sp>
      <p:sp>
        <p:nvSpPr>
          <p:cNvPr id="5" name="Footer Placeholder 4"/>
          <p:cNvSpPr>
            <a:spLocks noGrp="1"/>
          </p:cNvSpPr>
          <p:nvPr>
            <p:ph type="ftr" sz="quarter" idx="11"/>
          </p:nvPr>
        </p:nvSpPr>
        <p:spPr>
          <a:xfrm>
            <a:off x="2640597" y="6377459"/>
            <a:ext cx="3836404" cy="365125"/>
          </a:xfrm>
        </p:spPr>
        <p:txBody>
          <a:bodyPr/>
          <a:lstStyle/>
          <a:p>
            <a:endParaRPr lang="en-AU"/>
          </a:p>
        </p:txBody>
      </p:sp>
      <p:sp>
        <p:nvSpPr>
          <p:cNvPr id="6" name="Slide Number Placeholder 5"/>
          <p:cNvSpPr>
            <a:spLocks noGrp="1"/>
          </p:cNvSpPr>
          <p:nvPr>
            <p:ph type="sldNum" sz="quarter" idx="12"/>
          </p:nvPr>
        </p:nvSpPr>
        <p:spPr/>
        <p:txBody>
          <a:bodyPr/>
          <a:lstStyle/>
          <a:p>
            <a:fld id="{4B7C6871-7EF1-4D79-9222-90487780D6ED}"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4208B8-D287-4321-9AC1-991435273DC3}" type="datetimeFigureOut">
              <a:rPr lang="en-US" smtClean="0"/>
              <a:pPr/>
              <a:t>5/12/2010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B7C6871-7EF1-4D79-9222-90487780D6ED}"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44208B8-D287-4321-9AC1-991435273DC3}" type="datetimeFigureOut">
              <a:rPr lang="en-US" smtClean="0"/>
              <a:pPr/>
              <a:t>5/12/2010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B7C6871-7EF1-4D79-9222-90487780D6ED}"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44208B8-D287-4321-9AC1-991435273DC3}" type="datetimeFigureOut">
              <a:rPr lang="en-US" smtClean="0"/>
              <a:pPr/>
              <a:t>5/12/2010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B7C6871-7EF1-4D79-9222-90487780D6ED}"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44208B8-D287-4321-9AC1-991435273DC3}" type="datetimeFigureOut">
              <a:rPr lang="en-US" smtClean="0"/>
              <a:pPr/>
              <a:t>5/12/2010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B7C6871-7EF1-4D79-9222-90487780D6ED}"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44208B8-D287-4321-9AC1-991435273DC3}" type="datetimeFigureOut">
              <a:rPr lang="en-US" smtClean="0"/>
              <a:pPr/>
              <a:t>5/12/2010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B7C6871-7EF1-4D79-9222-90487780D6ED}"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4208B8-D287-4321-9AC1-991435273DC3}" type="datetimeFigureOut">
              <a:rPr lang="en-US" smtClean="0"/>
              <a:pPr/>
              <a:t>5/12/2010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B7C6871-7EF1-4D79-9222-90487780D6ED}"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44208B8-D287-4321-9AC1-991435273DC3}" type="datetimeFigureOut">
              <a:rPr lang="en-US" smtClean="0"/>
              <a:pPr/>
              <a:t>5/12/2010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B7C6871-7EF1-4D79-9222-90487780D6ED}" type="slidenum">
              <a:rPr lang="en-AU" smtClean="0"/>
              <a:pPr/>
              <a:t>‹#›</a:t>
            </a:fld>
            <a:endParaRPr lang="en-AU"/>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44208B8-D287-4321-9AC1-991435273DC3}" type="datetimeFigureOut">
              <a:rPr lang="en-US" smtClean="0"/>
              <a:pPr/>
              <a:t>5/12/2010</a:t>
            </a:fld>
            <a:endParaRPr lang="en-AU"/>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AU"/>
          </a:p>
        </p:txBody>
      </p:sp>
      <p:sp>
        <p:nvSpPr>
          <p:cNvPr id="7" name="Slide Number Placeholder 6"/>
          <p:cNvSpPr>
            <a:spLocks noGrp="1"/>
          </p:cNvSpPr>
          <p:nvPr>
            <p:ph type="sldNum" sz="quarter" idx="12"/>
          </p:nvPr>
        </p:nvSpPr>
        <p:spPr>
          <a:xfrm>
            <a:off x="8339328" y="1170432"/>
            <a:ext cx="733864" cy="201168"/>
          </a:xfrm>
        </p:spPr>
        <p:txBody>
          <a:bodyPr/>
          <a:lstStyle/>
          <a:p>
            <a:fld id="{4B7C6871-7EF1-4D79-9222-90487780D6ED}"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F44208B8-D287-4321-9AC1-991435273DC3}" type="datetimeFigureOut">
              <a:rPr lang="en-US" smtClean="0"/>
              <a:pPr/>
              <a:t>5/12/2010</a:t>
            </a:fld>
            <a:endParaRPr lang="en-AU"/>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AU"/>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4B7C6871-7EF1-4D79-9222-90487780D6ED}"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www.google.com.au/imgres?imgurl=http://img.xcitefun.net/users/2009/08/110623,xcitefun-the-boy-in-striped-pajamas-movie-image-d.jpg&amp;imgrefurl=http://forum.xcitefun.net/the-boy-in-the-striped-pyjamas-t36938.html&amp;usg=__AkC_6pChv1aoIGb0OjWnlFadkvo=&amp;h=396&amp;w=600&amp;sz=66&amp;hl=en&amp;start=13&amp;itbs=1&amp;tbnid=cxl2da3siGAh4M:&amp;tbnh=89&amp;tbnw=135&amp;prev=/images%3Fq%3Dmaria%2Bin%2Bboy%2Bin%2Bstriped%2Bpyjamas%26hl%3Den%26sa%3DN%26gbv%3D2%26ndsp%3D20%26tbs%3Disch:1" TargetMode="External"/><Relationship Id="rId5" Type="http://schemas.openxmlformats.org/officeDocument/2006/relationships/image" Target="../media/image4.jpeg"/><Relationship Id="rId4" Type="http://schemas.openxmlformats.org/officeDocument/2006/relationships/hyperlink" Target="http://www.google.com.au/imgres?imgurl=http://www.aceshowbiz.com/images/still/tbitsp16.jpg&amp;imgrefurl=http://www.aceshowbiz.com/still/00003224/tbitsp16.html&amp;usg=__cveECQg3k74iK6_ASmnrkfwGYlg=&amp;h=1000&amp;w=1400&amp;sz=208&amp;hl=en&amp;start=2&amp;itbs=1&amp;tbnid=gi3qihtR3cmvPM:&amp;tbnh=107&amp;tbnw=150&amp;prev=/images?q=lieutenant+kotler&amp;hl=en&amp;gbv=2&amp;tbs=isch: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Clothes and Status....</a:t>
            </a:r>
            <a:endParaRPr lang="en-AU" dirty="0"/>
          </a:p>
        </p:txBody>
      </p:sp>
      <p:sp>
        <p:nvSpPr>
          <p:cNvPr id="3" name="Subtitle 2"/>
          <p:cNvSpPr>
            <a:spLocks noGrp="1"/>
          </p:cNvSpPr>
          <p:nvPr>
            <p:ph type="subTitle" idx="1"/>
          </p:nvPr>
        </p:nvSpPr>
        <p:spPr/>
        <p:txBody>
          <a:bodyPr/>
          <a:lstStyle/>
          <a:p>
            <a:r>
              <a:rPr lang="en-AU" dirty="0" smtClean="0"/>
              <a:t>Boy in striped Pyjamas – John Boyne</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Kotler</a:t>
            </a:r>
            <a:endParaRPr lang="en-AU" dirty="0"/>
          </a:p>
        </p:txBody>
      </p:sp>
      <p:sp>
        <p:nvSpPr>
          <p:cNvPr id="3" name="Content Placeholder 2"/>
          <p:cNvSpPr>
            <a:spLocks noGrp="1"/>
          </p:cNvSpPr>
          <p:nvPr>
            <p:ph idx="1"/>
          </p:nvPr>
        </p:nvSpPr>
        <p:spPr/>
        <p:txBody>
          <a:bodyPr>
            <a:normAutofit fontScale="70000" lnSpcReduction="20000"/>
          </a:bodyPr>
          <a:lstStyle/>
          <a:p>
            <a:r>
              <a:rPr lang="en-US" dirty="0" smtClean="0"/>
              <a:t>On most days the young lieutenant looked very smart, striding around in a uniform that appeared to have been ironed while he was wearing it. His black boots always sparkled with polish and his yellow-blond hair was parted at the side and held perfectly in place with something that made all the comb marks stand out in it, like a field that had just been tilled. Also, he wore so much cologne that you could smell him coming from quite a distance. Bruno had learned not to stand downwind of him or he would risk fainting away.</a:t>
            </a:r>
            <a:endParaRPr lang="en-AU" dirty="0" smtClean="0"/>
          </a:p>
          <a:p>
            <a:r>
              <a:rPr lang="en-US" dirty="0" smtClean="0"/>
              <a:t> </a:t>
            </a:r>
            <a:endParaRPr lang="en-AU" dirty="0" smtClean="0"/>
          </a:p>
          <a:p>
            <a:r>
              <a:rPr lang="en-US" dirty="0" smtClean="0"/>
              <a:t>… He looked so much younger today that Bruno was surprised; in fact he reminded him of the big boys at school, the ones he always steered clear of.</a:t>
            </a:r>
            <a:endParaRPr lang="en-AU" dirty="0" smtClean="0"/>
          </a:p>
          <a:p>
            <a:r>
              <a:rPr lang="en-US" dirty="0" smtClean="0"/>
              <a:t> </a:t>
            </a:r>
            <a:endParaRPr lang="en-AU" dirty="0" smtClean="0"/>
          </a:p>
          <a:p>
            <a:r>
              <a:rPr lang="en-US" dirty="0" smtClean="0"/>
              <a:t>(Pages 71–72)</a:t>
            </a:r>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Pavel</a:t>
            </a:r>
            <a:endParaRPr lang="en-AU" dirty="0"/>
          </a:p>
        </p:txBody>
      </p:sp>
      <p:sp>
        <p:nvSpPr>
          <p:cNvPr id="3" name="Content Placeholder 2"/>
          <p:cNvSpPr>
            <a:spLocks noGrp="1"/>
          </p:cNvSpPr>
          <p:nvPr>
            <p:ph idx="1"/>
          </p:nvPr>
        </p:nvSpPr>
        <p:spPr/>
        <p:txBody>
          <a:bodyPr>
            <a:normAutofit fontScale="47500" lnSpcReduction="20000"/>
          </a:bodyPr>
          <a:lstStyle/>
          <a:p>
            <a:endParaRPr lang="en-AU" dirty="0" smtClean="0"/>
          </a:p>
          <a:p>
            <a:r>
              <a:rPr lang="en-AU" dirty="0" smtClean="0"/>
              <a:t> </a:t>
            </a:r>
            <a:r>
              <a:rPr lang="en-US" dirty="0" smtClean="0"/>
              <a:t>Then he caught sight of Pavel – the old man who came every afternoon to help peel the vegetables in the kitchen for dinner before putting his white jacket on and serving at the table…</a:t>
            </a:r>
            <a:endParaRPr lang="en-AU" dirty="0" smtClean="0"/>
          </a:p>
          <a:p>
            <a:r>
              <a:rPr lang="en-US" dirty="0" smtClean="0"/>
              <a:t>(Page 75)</a:t>
            </a:r>
            <a:endParaRPr lang="en-AU" dirty="0" smtClean="0"/>
          </a:p>
          <a:p>
            <a:r>
              <a:rPr lang="en-US" dirty="0" smtClean="0"/>
              <a:t> </a:t>
            </a:r>
            <a:endParaRPr lang="en-AU" dirty="0" smtClean="0"/>
          </a:p>
          <a:p>
            <a:r>
              <a:rPr lang="en-US" dirty="0" smtClean="0"/>
              <a:t>Pavel came towards them and Kotler spoke to him insolently, despite the fact that he was young enough to be his grandson. ‘Take this little man to the storage shed at the back of the main house. Lined up along a side wall are some old tyres. He will select one and you are to carry it wherever he asks you to, is that understood?’</a:t>
            </a:r>
            <a:endParaRPr lang="en-AU" dirty="0" smtClean="0"/>
          </a:p>
          <a:p>
            <a:r>
              <a:rPr lang="en-US" dirty="0" smtClean="0"/>
              <a:t>	Pavel held his cap before him in his hands and nodded, which made his head bow even lower than it already was. ‘Yes, sir,’ he said in a quiet voice, so quiet that he may not even have said it at all.</a:t>
            </a:r>
            <a:endParaRPr lang="en-AU" dirty="0" smtClean="0"/>
          </a:p>
          <a:p>
            <a:r>
              <a:rPr lang="en-US" dirty="0" smtClean="0"/>
              <a:t>	‘And afterwards, when you return to the kitchen, make sure you wash your hands before touching any of the food, you filthy–’</a:t>
            </a:r>
            <a:endParaRPr lang="en-AU" dirty="0" smtClean="0"/>
          </a:p>
          <a:p>
            <a:r>
              <a:rPr lang="en-US" dirty="0" smtClean="0"/>
              <a:t>(Page 76)</a:t>
            </a:r>
            <a:endParaRPr lang="en-AU" dirty="0" smtClean="0"/>
          </a:p>
          <a:p>
            <a:r>
              <a:rPr lang="en-US" dirty="0" smtClean="0"/>
              <a:t> </a:t>
            </a:r>
            <a:endParaRPr lang="en-AU" dirty="0" smtClean="0"/>
          </a:p>
          <a:p>
            <a:r>
              <a:rPr lang="en-US" dirty="0" smtClean="0"/>
              <a:t>Bruno had no idea what Pavel meant but something about what he had said made him look at him closely for the first time. He was quite a small man, and very skinny too, with long fingers and angular features. He was older than Father but younger than Grandfather, which still meant he was quite old, and although Bruno had never laid eyes on him before coming to Out-With, something about his face made him believe that he had worn a beard in the past.</a:t>
            </a:r>
            <a:endParaRPr lang="en-AU" dirty="0" smtClean="0"/>
          </a:p>
          <a:p>
            <a:r>
              <a:rPr lang="en-US" dirty="0" smtClean="0"/>
              <a:t>(Pages 82–83)</a:t>
            </a:r>
            <a:endParaRPr lang="en-AU" dirty="0" smtClean="0"/>
          </a:p>
          <a:p>
            <a:r>
              <a:rPr lang="en-US" b="1" dirty="0" smtClean="0"/>
              <a:t> </a:t>
            </a:r>
            <a:endParaRPr lang="en-AU" dirty="0" smtClean="0"/>
          </a:p>
          <a:p>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Father</a:t>
            </a:r>
            <a:endParaRPr lang="en-AU" dirty="0"/>
          </a:p>
        </p:txBody>
      </p:sp>
      <p:sp>
        <p:nvSpPr>
          <p:cNvPr id="3" name="Content Placeholder 2"/>
          <p:cNvSpPr>
            <a:spLocks noGrp="1"/>
          </p:cNvSpPr>
          <p:nvPr>
            <p:ph idx="1"/>
          </p:nvPr>
        </p:nvSpPr>
        <p:spPr/>
        <p:txBody>
          <a:bodyPr>
            <a:normAutofit fontScale="77500" lnSpcReduction="20000"/>
          </a:bodyPr>
          <a:lstStyle/>
          <a:p>
            <a:r>
              <a:rPr lang="en-US" dirty="0" smtClean="0"/>
              <a:t>Down below he saw the door to Father’s office standing open and a group of five men outside it, laughing and shaking hands. Father was at the centre of them and looked very smart in his freshly pressed uniform. His thick dark hair had obviously been recently lacquered and combed, and as Bruno watched from above he felt both scared and in awe of him. He didn’t like the look of the men quite as much. They certainly weren’t as handsome as Father. Nor were their uniforms as freshly pressed. Nor were their voices so booming or their boots so polished…</a:t>
            </a:r>
            <a:endParaRPr lang="en-AU" dirty="0" smtClean="0"/>
          </a:p>
          <a:p>
            <a:r>
              <a:rPr lang="en-US" dirty="0" smtClean="0"/>
              <a:t>Father held a hand in the air, which immediately caused the other men to fall silent. It was as if he was the conductor of a barbershop quartet.</a:t>
            </a:r>
            <a:endParaRPr lang="en-AU" dirty="0" smtClean="0"/>
          </a:p>
          <a:p>
            <a:r>
              <a:rPr lang="en-AU" dirty="0" smtClean="0"/>
              <a:t>(pages 42-43)</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Maria</a:t>
            </a:r>
            <a:endParaRPr lang="en-AU" dirty="0"/>
          </a:p>
        </p:txBody>
      </p:sp>
      <p:sp>
        <p:nvSpPr>
          <p:cNvPr id="3" name="Content Placeholder 2"/>
          <p:cNvSpPr>
            <a:spLocks noGrp="1"/>
          </p:cNvSpPr>
          <p:nvPr>
            <p:ph idx="1"/>
          </p:nvPr>
        </p:nvSpPr>
        <p:spPr/>
        <p:txBody>
          <a:bodyPr>
            <a:normAutofit fontScale="55000" lnSpcReduction="20000"/>
          </a:bodyPr>
          <a:lstStyle/>
          <a:p>
            <a:r>
              <a:rPr lang="en-US" dirty="0" smtClean="0"/>
              <a:t>he looked across at Maria and realized for the first time that he had never fully considered her to be a person with a life and a history all of her own. After all, she had never done anything (as far as he knew) other than be his family’s maid. He wasn’t even sure that he had ever seen her dressed in anything other than her maid’s uniform. But when he came to think of it, as he did now, he had to admit that there must be more to her life than just waiting on him and his family. She must have thoughts in her head, just like him. She must have things that she missed, friends whom she wanted to see again, just like him. And she must have cried herself to sleep every night since she got here, just like boys far less grown up and brave than him.</a:t>
            </a:r>
            <a:endParaRPr lang="en-AU" dirty="0" smtClean="0"/>
          </a:p>
          <a:p>
            <a:r>
              <a:rPr lang="en-US" dirty="0" smtClean="0"/>
              <a:t>(Pages 60–61)</a:t>
            </a:r>
            <a:endParaRPr lang="en-AU" dirty="0" smtClean="0"/>
          </a:p>
          <a:p>
            <a:r>
              <a:rPr lang="en-US" dirty="0" smtClean="0"/>
              <a:t>	‘Run me a bath, Maria, will you?’ she asked.</a:t>
            </a:r>
            <a:endParaRPr lang="en-AU" dirty="0" smtClean="0"/>
          </a:p>
          <a:p>
            <a:r>
              <a:rPr lang="en-US" dirty="0" smtClean="0"/>
              <a:t>	‘Why can’t you run your own bath?’ snapped Bruno.</a:t>
            </a:r>
            <a:endParaRPr lang="en-AU" dirty="0" smtClean="0"/>
          </a:p>
          <a:p>
            <a:r>
              <a:rPr lang="en-US" dirty="0" smtClean="0"/>
              <a:t>	‘Because she’s the maid,’ said Gretel, staring at him. ‘That’s what she’s here for.’</a:t>
            </a:r>
            <a:endParaRPr lang="en-AU" dirty="0" smtClean="0"/>
          </a:p>
          <a:p>
            <a:r>
              <a:rPr lang="en-US" dirty="0" smtClean="0"/>
              <a:t>	‘That’s </a:t>
            </a:r>
            <a:r>
              <a:rPr lang="en-US" i="1" dirty="0" smtClean="0"/>
              <a:t>not </a:t>
            </a:r>
            <a:r>
              <a:rPr lang="en-US" dirty="0" smtClean="0"/>
              <a:t>what she’s here for,’ shouted Bruno… ‘She’s not just here to do things for us all the time, you know. Especially things that we can do ourselves.’</a:t>
            </a:r>
            <a:endParaRPr lang="en-AU" dirty="0" smtClean="0"/>
          </a:p>
          <a:p>
            <a:r>
              <a:rPr lang="en-US" dirty="0" smtClean="0"/>
              <a:t>	Gretel stared at him as if he had gone mad and then looked at Maria, who shook her head quickly.</a:t>
            </a:r>
            <a:endParaRPr lang="en-AU" dirty="0" smtClean="0"/>
          </a:p>
          <a:p>
            <a:r>
              <a:rPr lang="en-US" dirty="0" smtClean="0"/>
              <a:t>(Page 63)</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Jewish prisoners</a:t>
            </a:r>
            <a:endParaRPr lang="en-AU" dirty="0"/>
          </a:p>
        </p:txBody>
      </p:sp>
      <p:sp>
        <p:nvSpPr>
          <p:cNvPr id="3" name="Content Placeholder 2"/>
          <p:cNvSpPr>
            <a:spLocks noGrp="1"/>
          </p:cNvSpPr>
          <p:nvPr>
            <p:ph idx="1"/>
          </p:nvPr>
        </p:nvSpPr>
        <p:spPr/>
        <p:txBody>
          <a:bodyPr>
            <a:normAutofit fontScale="70000" lnSpcReduction="20000"/>
          </a:bodyPr>
          <a:lstStyle/>
          <a:p>
            <a:r>
              <a:rPr lang="en-US" dirty="0" smtClean="0"/>
              <a:t>Some stood perfectly still in groups, their hands by their sides, trying to keep their heads up, as a soldier marched in front of them, his mouth opening and closing quickly as if he were shouting something at them.</a:t>
            </a:r>
            <a:endParaRPr lang="en-AU" dirty="0" smtClean="0"/>
          </a:p>
          <a:p>
            <a:r>
              <a:rPr lang="en-US" dirty="0" smtClean="0"/>
              <a:t>(Page 36)</a:t>
            </a:r>
            <a:endParaRPr lang="en-AU" dirty="0" smtClean="0"/>
          </a:p>
          <a:p>
            <a:r>
              <a:rPr lang="en-US" dirty="0" smtClean="0"/>
              <a:t> </a:t>
            </a:r>
            <a:endParaRPr lang="en-AU" dirty="0" smtClean="0"/>
          </a:p>
          <a:p>
            <a:r>
              <a:rPr lang="en-US" dirty="0" smtClean="0"/>
              <a:t>And one final thought came into her brother’s head as he watched the hundreds of people in the distance going about their business, and that was the fact that all of them – the small boys, the big boys, the fathers, the grandfathers, the uncles, the people who lived on their own on everybody’s road but didn’t seem to have any relatives at all – were wearing the same clothes as each other: a pair of grey striped pyjamas with a grey striped cap on their heads.</a:t>
            </a:r>
            <a:endParaRPr lang="en-AU" dirty="0" smtClean="0"/>
          </a:p>
          <a:p>
            <a:r>
              <a:rPr lang="en-AU" dirty="0" smtClean="0"/>
              <a:t>(page 38)</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Clothes- Status?</a:t>
            </a:r>
            <a:endParaRPr lang="en-AU" dirty="0"/>
          </a:p>
        </p:txBody>
      </p:sp>
      <p:sp>
        <p:nvSpPr>
          <p:cNvPr id="3" name="Content Placeholder 2"/>
          <p:cNvSpPr>
            <a:spLocks noGrp="1"/>
          </p:cNvSpPr>
          <p:nvPr>
            <p:ph idx="1"/>
          </p:nvPr>
        </p:nvSpPr>
        <p:spPr/>
        <p:txBody>
          <a:bodyPr/>
          <a:lstStyle/>
          <a:p>
            <a:r>
              <a:rPr lang="en-AU" dirty="0" smtClean="0"/>
              <a:t>Describe the persons clothes and aspects of their  physical appearance.</a:t>
            </a:r>
          </a:p>
          <a:p>
            <a:r>
              <a:rPr lang="en-AU" dirty="0" smtClean="0"/>
              <a:t>How do other people treat them?</a:t>
            </a:r>
          </a:p>
          <a:p>
            <a:r>
              <a:rPr lang="en-AU" dirty="0" smtClean="0"/>
              <a:t>What does the writer suggest about these characters- underneath the appearance?</a:t>
            </a:r>
          </a:p>
          <a:p>
            <a:r>
              <a:rPr lang="en-AU" dirty="0" smtClean="0"/>
              <a:t>What words/ phrases back up your opinion?</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Character Identity Cards.</a:t>
            </a:r>
            <a:endParaRPr lang="en-AU" dirty="0"/>
          </a:p>
        </p:txBody>
      </p:sp>
      <p:sp>
        <p:nvSpPr>
          <p:cNvPr id="3" name="Content Placeholder 2"/>
          <p:cNvSpPr>
            <a:spLocks noGrp="1"/>
          </p:cNvSpPr>
          <p:nvPr>
            <p:ph idx="1"/>
          </p:nvPr>
        </p:nvSpPr>
        <p:spPr/>
        <p:txBody>
          <a:bodyPr/>
          <a:lstStyle/>
          <a:p>
            <a:r>
              <a:rPr lang="en-AU" dirty="0" smtClean="0"/>
              <a:t>Using the text create an </a:t>
            </a:r>
            <a:r>
              <a:rPr lang="en-AU" b="1" dirty="0" smtClean="0"/>
              <a:t>Identity Card </a:t>
            </a:r>
            <a:r>
              <a:rPr lang="en-AU" dirty="0" smtClean="0"/>
              <a:t>for a character from the text.</a:t>
            </a:r>
          </a:p>
          <a:p>
            <a:r>
              <a:rPr lang="en-AU" dirty="0" smtClean="0"/>
              <a:t>Include age, rank, occupation, religion, status physical appearance, location , nationality etc........</a:t>
            </a:r>
          </a:p>
          <a:p>
            <a:r>
              <a:rPr lang="en-AU" dirty="0" smtClean="0"/>
              <a:t>Make this colourful and suitable for display in class. </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Characters </a:t>
            </a:r>
            <a:endParaRPr lang="en-AU" dirty="0"/>
          </a:p>
        </p:txBody>
      </p:sp>
      <p:pic>
        <p:nvPicPr>
          <p:cNvPr id="1026" name="Picture 2"/>
          <p:cNvPicPr>
            <a:picLocks noChangeAspect="1" noChangeArrowheads="1"/>
          </p:cNvPicPr>
          <p:nvPr/>
        </p:nvPicPr>
        <p:blipFill>
          <a:blip r:embed="rId2"/>
          <a:srcRect/>
          <a:stretch>
            <a:fillRect/>
          </a:stretch>
        </p:blipFill>
        <p:spPr bwMode="auto">
          <a:xfrm>
            <a:off x="3143240" y="2000240"/>
            <a:ext cx="5493749" cy="1449603"/>
          </a:xfrm>
          <a:prstGeom prst="rect">
            <a:avLst/>
          </a:prstGeom>
          <a:noFill/>
          <a:ln w="9525">
            <a:noFill/>
            <a:miter lim="800000"/>
            <a:headEnd/>
            <a:tailEnd/>
          </a:ln>
          <a:effectLst/>
        </p:spPr>
      </p:pic>
      <p:pic>
        <p:nvPicPr>
          <p:cNvPr id="1027" name="Picture 3"/>
          <p:cNvPicPr>
            <a:picLocks noGrp="1" noChangeAspect="1" noChangeArrowheads="1"/>
          </p:cNvPicPr>
          <p:nvPr>
            <p:ph idx="1"/>
          </p:nvPr>
        </p:nvPicPr>
        <p:blipFill>
          <a:blip r:embed="rId3"/>
          <a:srcRect/>
          <a:stretch>
            <a:fillRect/>
          </a:stretch>
        </p:blipFill>
        <p:spPr bwMode="auto">
          <a:xfrm>
            <a:off x="642910" y="1643050"/>
            <a:ext cx="1802961" cy="4625975"/>
          </a:xfrm>
          <a:prstGeom prst="rect">
            <a:avLst/>
          </a:prstGeom>
          <a:noFill/>
          <a:ln w="9525">
            <a:noFill/>
            <a:miter lim="800000"/>
            <a:headEnd/>
            <a:tailEnd/>
          </a:ln>
          <a:effectLst/>
        </p:spPr>
      </p:pic>
      <p:pic>
        <p:nvPicPr>
          <p:cNvPr id="1029" name="Picture 5" descr="http://t2.gstatic.com/images?q=tbn:gi3qihtR3cmvPM:http://www.aceshowbiz.com/images/still/tbitsp16.jpg">
            <a:hlinkClick r:id="rId4"/>
          </p:cNvPr>
          <p:cNvPicPr>
            <a:picLocks noChangeAspect="1" noChangeArrowheads="1"/>
          </p:cNvPicPr>
          <p:nvPr/>
        </p:nvPicPr>
        <p:blipFill>
          <a:blip r:embed="rId5"/>
          <a:srcRect/>
          <a:stretch>
            <a:fillRect/>
          </a:stretch>
        </p:blipFill>
        <p:spPr bwMode="auto">
          <a:xfrm>
            <a:off x="5500694" y="3857628"/>
            <a:ext cx="2928948" cy="2089318"/>
          </a:xfrm>
          <a:prstGeom prst="rect">
            <a:avLst/>
          </a:prstGeom>
          <a:noFill/>
        </p:spPr>
      </p:pic>
      <p:pic>
        <p:nvPicPr>
          <p:cNvPr id="3" name="Picture 2" descr="http://t2.gstatic.com/images?q=tbn:cxl2da3siGAh4M:http://img.xcitefun.net/users/2009/08/110623,xcitefun-the-boy-in-striped-pajamas-movie-image-d.jpg">
            <a:hlinkClick r:id="rId6"/>
          </p:cNvPr>
          <p:cNvPicPr>
            <a:picLocks noChangeAspect="1" noChangeArrowheads="1"/>
          </p:cNvPicPr>
          <p:nvPr/>
        </p:nvPicPr>
        <p:blipFill>
          <a:blip r:embed="rId7"/>
          <a:srcRect/>
          <a:stretch>
            <a:fillRect/>
          </a:stretch>
        </p:blipFill>
        <p:spPr bwMode="auto">
          <a:xfrm>
            <a:off x="2818158" y="4000504"/>
            <a:ext cx="2477846" cy="1633543"/>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34</TotalTime>
  <Words>616</Words>
  <Application>Microsoft Office PowerPoint</Application>
  <PresentationFormat>On-screen Show (4:3)</PresentationFormat>
  <Paragraphs>50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Module</vt:lpstr>
      <vt:lpstr>Clothes and Status....</vt:lpstr>
      <vt:lpstr>Kotler</vt:lpstr>
      <vt:lpstr>Pavel</vt:lpstr>
      <vt:lpstr>Father</vt:lpstr>
      <vt:lpstr>Maria</vt:lpstr>
      <vt:lpstr>Jewish prisoners</vt:lpstr>
      <vt:lpstr>Clothes- Status?</vt:lpstr>
      <vt:lpstr>Character Identity Cards.</vt:lpstr>
      <vt:lpstr>Characters </vt:lpstr>
    </vt:vector>
  </TitlesOfParts>
  <Company>SHCMS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Clothes and Status....</dc:title>
  <dc:creator>SHCMS</dc:creator>
  <cp:lastModifiedBy>SHCMS</cp:lastModifiedBy>
  <cp:revision>3</cp:revision>
  <dcterms:created xsi:type="dcterms:W3CDTF">2010-05-12T02:16:33Z</dcterms:created>
  <dcterms:modified xsi:type="dcterms:W3CDTF">2010-05-12T02:53:45Z</dcterms:modified>
</cp:coreProperties>
</file>